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7" r:id="rId1"/>
  </p:sldMasterIdLst>
  <p:notesMasterIdLst>
    <p:notesMasterId r:id="rId6"/>
  </p:notesMasterIdLst>
  <p:sldIdLst>
    <p:sldId id="256" r:id="rId2"/>
    <p:sldId id="416" r:id="rId3"/>
    <p:sldId id="365" r:id="rId4"/>
    <p:sldId id="415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mille Bedock" initials="CB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5" autoAdjust="0"/>
    <p:restoredTop sz="94660"/>
  </p:normalViewPr>
  <p:slideViewPr>
    <p:cSldViewPr snapToGrid="0" showGuides="1">
      <p:cViewPr>
        <p:scale>
          <a:sx n="122" d="100"/>
          <a:sy n="122" d="100"/>
        </p:scale>
        <p:origin x="-84" y="-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7" d="100"/>
          <a:sy n="67" d="100"/>
        </p:scale>
        <p:origin x="-3106" y="-8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146F1-B29E-4B96-BEA8-BBB7E9D0A4A3}" type="datetimeFigureOut">
              <a:rPr lang="fr-BE" smtClean="0"/>
              <a:t>01-07-25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985B12-15C5-4344-B9F7-CA3C8257EA9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462991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985B12-15C5-4344-B9F7-CA3C8257EA97}" type="slidenum">
              <a:rPr lang="fr-BE" smtClean="0"/>
              <a:t>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1330897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169025"/>
            <a:ext cx="12188825" cy="2302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280" y="4817879"/>
            <a:ext cx="10058400" cy="858753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487335"/>
            <a:ext cx="9824409" cy="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Imag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790"/>
            <a:ext cx="2878667" cy="1046788"/>
          </a:xfrm>
          <a:prstGeom prst="rect">
            <a:avLst/>
          </a:prstGeom>
        </p:spPr>
      </p:pic>
      <p:sp>
        <p:nvSpPr>
          <p:cNvPr id="11" name="ZoneTexte 10"/>
          <p:cNvSpPr txBox="1"/>
          <p:nvPr userDrawn="1"/>
        </p:nvSpPr>
        <p:spPr>
          <a:xfrm>
            <a:off x="85725" y="6490126"/>
            <a:ext cx="78295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/>
                </a:solidFill>
                <a:latin typeface="Myriad Pro Light" panose="020B0403030403020204" pitchFamily="34" charset="0"/>
                <a:ea typeface="Nothing You Could Do" panose="02000000000000000000" pitchFamily="2" charset="0"/>
              </a:rPr>
              <a:t>Sciences Po Bordeaux - 11 allée Ausone | Domaine universitaire – 33607 Pessac Cedex - www.sciencespobordeaux.fr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0"/>
          </p:nvPr>
        </p:nvSpPr>
        <p:spPr>
          <a:xfrm>
            <a:off x="85725" y="6169025"/>
            <a:ext cx="7178675" cy="230188"/>
          </a:xfrm>
        </p:spPr>
        <p:txBody>
          <a:bodyPr>
            <a:noAutofit/>
          </a:bodyPr>
          <a:lstStyle>
            <a:lvl1pPr>
              <a:defRPr sz="11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fr-FR" dirty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896120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15" y="6169025"/>
            <a:ext cx="12188825" cy="2302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Espace réservé du texte 11"/>
          <p:cNvSpPr>
            <a:spLocks noGrp="1"/>
          </p:cNvSpPr>
          <p:nvPr>
            <p:ph type="body" sz="quarter" idx="10"/>
          </p:nvPr>
        </p:nvSpPr>
        <p:spPr>
          <a:xfrm>
            <a:off x="85725" y="6169025"/>
            <a:ext cx="7178675" cy="230188"/>
          </a:xfrm>
        </p:spPr>
        <p:txBody>
          <a:bodyPr>
            <a:noAutofit/>
          </a:bodyPr>
          <a:lstStyle>
            <a:lvl1pPr>
              <a:defRPr sz="11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fr-FR" dirty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333412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0440958" y="791524"/>
            <a:ext cx="1543050" cy="56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34193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6" name="Rectangle 5"/>
          <p:cNvSpPr/>
          <p:nvPr userDrawn="1"/>
        </p:nvSpPr>
        <p:spPr>
          <a:xfrm>
            <a:off x="15" y="6169025"/>
            <a:ext cx="12188825" cy="2302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Espace réservé du texte 11"/>
          <p:cNvSpPr txBox="1">
            <a:spLocks/>
          </p:cNvSpPr>
          <p:nvPr userDrawn="1"/>
        </p:nvSpPr>
        <p:spPr>
          <a:xfrm>
            <a:off x="1" y="6169025"/>
            <a:ext cx="7264400" cy="230188"/>
          </a:xfrm>
          <a:prstGeom prst="rect">
            <a:avLst/>
          </a:prstGeom>
        </p:spPr>
        <p:txBody>
          <a:bodyPr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604368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097280" y="446755"/>
            <a:ext cx="10058400" cy="145075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15" y="6169025"/>
            <a:ext cx="12188825" cy="2302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Espace réservé du texte 11"/>
          <p:cNvSpPr>
            <a:spLocks noGrp="1"/>
          </p:cNvSpPr>
          <p:nvPr>
            <p:ph type="body" sz="quarter" idx="10"/>
          </p:nvPr>
        </p:nvSpPr>
        <p:spPr>
          <a:xfrm>
            <a:off x="85725" y="6169025"/>
            <a:ext cx="7178675" cy="230188"/>
          </a:xfrm>
        </p:spPr>
        <p:txBody>
          <a:bodyPr>
            <a:noAutofit/>
          </a:bodyPr>
          <a:lstStyle>
            <a:lvl1pPr>
              <a:defRPr sz="11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fr-FR" dirty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429640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de se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Imag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790"/>
            <a:ext cx="2878667" cy="1046788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85725" y="6490126"/>
            <a:ext cx="78295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/>
                </a:solidFill>
                <a:latin typeface="Myriad Pro Light" panose="020B0403030403020204" pitchFamily="34" charset="0"/>
                <a:ea typeface="Nothing You Could Do" panose="02000000000000000000" pitchFamily="2" charset="0"/>
              </a:rPr>
              <a:t>Sciences Po Bordeaux - 11 allée Ausone | Domaine universitaire – 33607 Pessac Cedex - www.sciencespobordeaux.fr</a:t>
            </a:r>
          </a:p>
        </p:txBody>
      </p:sp>
      <p:sp>
        <p:nvSpPr>
          <p:cNvPr id="15" name="Rectangle 14"/>
          <p:cNvSpPr/>
          <p:nvPr userDrawn="1"/>
        </p:nvSpPr>
        <p:spPr>
          <a:xfrm>
            <a:off x="15" y="6169025"/>
            <a:ext cx="12188825" cy="2302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Espace réservé du texte 11"/>
          <p:cNvSpPr>
            <a:spLocks noGrp="1"/>
          </p:cNvSpPr>
          <p:nvPr>
            <p:ph type="body" sz="quarter" idx="10"/>
          </p:nvPr>
        </p:nvSpPr>
        <p:spPr>
          <a:xfrm>
            <a:off x="85725" y="6169025"/>
            <a:ext cx="7178675" cy="230188"/>
          </a:xfrm>
        </p:spPr>
        <p:txBody>
          <a:bodyPr>
            <a:noAutofit/>
          </a:bodyPr>
          <a:lstStyle>
            <a:lvl1pPr>
              <a:defRPr sz="11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fr-FR" dirty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720930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447470"/>
            <a:ext cx="10058400" cy="145075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2252132"/>
            <a:ext cx="4937760" cy="361696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2252131"/>
            <a:ext cx="4937760" cy="3616963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15" y="6169025"/>
            <a:ext cx="12188825" cy="2302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Espace réservé du texte 11"/>
          <p:cNvSpPr>
            <a:spLocks noGrp="1"/>
          </p:cNvSpPr>
          <p:nvPr>
            <p:ph type="body" sz="quarter" idx="10"/>
          </p:nvPr>
        </p:nvSpPr>
        <p:spPr>
          <a:xfrm>
            <a:off x="85725" y="6169025"/>
            <a:ext cx="7178675" cy="230188"/>
          </a:xfrm>
        </p:spPr>
        <p:txBody>
          <a:bodyPr>
            <a:noAutofit/>
          </a:bodyPr>
          <a:lstStyle>
            <a:lvl1pPr>
              <a:defRPr sz="11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fr-FR" dirty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493014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447469"/>
            <a:ext cx="10058400" cy="145075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239594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3081584"/>
            <a:ext cx="4937760" cy="2878949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221419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3081584"/>
            <a:ext cx="4937760" cy="287895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15" y="6169025"/>
            <a:ext cx="12188825" cy="2302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Espace réservé du texte 11"/>
          <p:cNvSpPr>
            <a:spLocks noGrp="1"/>
          </p:cNvSpPr>
          <p:nvPr>
            <p:ph type="body" sz="quarter" idx="10"/>
          </p:nvPr>
        </p:nvSpPr>
        <p:spPr>
          <a:xfrm>
            <a:off x="85725" y="6169025"/>
            <a:ext cx="7178675" cy="230188"/>
          </a:xfrm>
        </p:spPr>
        <p:txBody>
          <a:bodyPr>
            <a:noAutofit/>
          </a:bodyPr>
          <a:lstStyle>
            <a:lvl1pPr>
              <a:defRPr sz="11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fr-FR" dirty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011494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15" y="6169025"/>
            <a:ext cx="12188825" cy="2302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Espace réservé du texte 11"/>
          <p:cNvSpPr>
            <a:spLocks noGrp="1"/>
          </p:cNvSpPr>
          <p:nvPr>
            <p:ph type="body" sz="quarter" idx="10"/>
          </p:nvPr>
        </p:nvSpPr>
        <p:spPr>
          <a:xfrm>
            <a:off x="85725" y="6169025"/>
            <a:ext cx="7178675" cy="230188"/>
          </a:xfrm>
        </p:spPr>
        <p:txBody>
          <a:bodyPr>
            <a:noAutofit/>
          </a:bodyPr>
          <a:lstStyle>
            <a:lvl1pPr>
              <a:defRPr sz="11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fr-FR" dirty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429994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Imag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645" y="135845"/>
            <a:ext cx="1543050" cy="561975"/>
          </a:xfrm>
          <a:prstGeom prst="rect">
            <a:avLst/>
          </a:prstGeom>
        </p:spPr>
      </p:pic>
      <p:sp>
        <p:nvSpPr>
          <p:cNvPr id="11" name="ZoneTexte 10"/>
          <p:cNvSpPr txBox="1"/>
          <p:nvPr userDrawn="1"/>
        </p:nvSpPr>
        <p:spPr>
          <a:xfrm>
            <a:off x="85725" y="6490126"/>
            <a:ext cx="78295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/>
                </a:solidFill>
                <a:latin typeface="Myriad Pro Light" panose="020B0403030403020204" pitchFamily="34" charset="0"/>
                <a:ea typeface="Nothing You Could Do" panose="02000000000000000000" pitchFamily="2" charset="0"/>
              </a:rPr>
              <a:t>Sciences Po Bordeaux - 11 allée Ausone | Domaine universitaire – 33607 Pessac Cedex - www.sciencespobordeaux.fr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15" y="6169025"/>
            <a:ext cx="12188825" cy="2302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Espace réservé du texte 11"/>
          <p:cNvSpPr>
            <a:spLocks noGrp="1"/>
          </p:cNvSpPr>
          <p:nvPr>
            <p:ph type="body" sz="quarter" idx="10"/>
          </p:nvPr>
        </p:nvSpPr>
        <p:spPr>
          <a:xfrm>
            <a:off x="85725" y="6169025"/>
            <a:ext cx="7178675" cy="230188"/>
          </a:xfrm>
        </p:spPr>
        <p:txBody>
          <a:bodyPr>
            <a:noAutofit/>
          </a:bodyPr>
          <a:lstStyle>
            <a:lvl1pPr>
              <a:defRPr sz="11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fr-FR" dirty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473956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124" y="41563"/>
            <a:ext cx="2319839" cy="842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349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791" y="0"/>
            <a:ext cx="2319839" cy="842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9360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446755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67467"/>
            <a:ext cx="10058400" cy="3701627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097280" y="1944220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 7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40" y="45823"/>
            <a:ext cx="1619250" cy="590550"/>
          </a:xfrm>
          <a:prstGeom prst="rect">
            <a:avLst/>
          </a:prstGeom>
        </p:spPr>
      </p:pic>
      <p:sp>
        <p:nvSpPr>
          <p:cNvPr id="11" name="ZoneTexte 10"/>
          <p:cNvSpPr txBox="1"/>
          <p:nvPr userDrawn="1"/>
        </p:nvSpPr>
        <p:spPr>
          <a:xfrm>
            <a:off x="85725" y="6490126"/>
            <a:ext cx="78295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/>
                </a:solidFill>
                <a:latin typeface="Myriad Pro Light" panose="020B0403030403020204" pitchFamily="34" charset="0"/>
                <a:ea typeface="Nothing You Could Do" panose="02000000000000000000" pitchFamily="2" charset="0"/>
              </a:rPr>
              <a:t>Sciences Po Bordeaux - 11 allée Ausone | Domaine universitaire – 33607 Pessac Cedex - www.sciencespobordeaux.fr</a:t>
            </a:r>
          </a:p>
        </p:txBody>
      </p:sp>
    </p:spTree>
    <p:extLst>
      <p:ext uri="{BB962C8B-B14F-4D97-AF65-F5344CB8AC3E}">
        <p14:creationId xmlns:p14="http://schemas.microsoft.com/office/powerpoint/2010/main" val="1465209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  <p:sldLayoutId id="2147483789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97280" y="1035698"/>
            <a:ext cx="10058400" cy="2216394"/>
          </a:xfrm>
        </p:spPr>
        <p:txBody>
          <a:bodyPr>
            <a:normAutofit/>
          </a:bodyPr>
          <a:lstStyle/>
          <a:p>
            <a:pPr algn="ctr"/>
            <a:r>
              <a:rPr lang="fr-FR" sz="4800" b="1" dirty="0"/>
              <a:t>Comprendre la relation des citoyens à la politique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66800" y="4077478"/>
            <a:ext cx="10058400" cy="1744823"/>
          </a:xfrm>
        </p:spPr>
        <p:txBody>
          <a:bodyPr>
            <a:normAutofit/>
          </a:bodyPr>
          <a:lstStyle/>
          <a:p>
            <a:pPr algn="ctr"/>
            <a:r>
              <a:rPr lang="fr-FR" dirty="0">
                <a:solidFill>
                  <a:srgbClr val="FF0000"/>
                </a:solidFill>
              </a:rPr>
              <a:t>Camille Bedock – Chargée de recherches CNRS, CED</a:t>
            </a:r>
          </a:p>
          <a:p>
            <a:pPr algn="ctr"/>
            <a:endParaRPr lang="fr-FR" sz="1800" i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algn="ctr"/>
            <a:r>
              <a:rPr lang="fr-FR" sz="1800" i="1" dirty="0">
                <a:latin typeface="Times New Roman" panose="02020603050405020304" pitchFamily="18" charset="0"/>
                <a:ea typeface="SimSun" panose="02010600030101010101" pitchFamily="2" charset="-122"/>
              </a:rPr>
              <a:t>Conversation entre#2 - I</a:t>
            </a:r>
            <a:r>
              <a:rPr lang="fr-FR" sz="1800" i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nstitut de la Concertation et de la Participation citoyenne – 30/04/2025</a:t>
            </a:r>
            <a:endParaRPr lang="fr-FR" cap="smal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9369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xmlns="" id="{E7B46CD6-9A90-499B-BC4D-333A046C48F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/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xmlns="" id="{B41EB8C0-4F50-4E46-8B24-6CBDC9CE45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944638"/>
              </p:ext>
            </p:extLst>
          </p:nvPr>
        </p:nvGraphicFramePr>
        <p:xfrm>
          <a:off x="769620" y="583593"/>
          <a:ext cx="10001250" cy="50155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71084">
                  <a:extLst>
                    <a:ext uri="{9D8B030D-6E8A-4147-A177-3AD203B41FA5}">
                      <a16:colId xmlns:a16="http://schemas.microsoft.com/office/drawing/2014/main" xmlns="" val="4157385606"/>
                    </a:ext>
                  </a:extLst>
                </a:gridCol>
                <a:gridCol w="1025922">
                  <a:extLst>
                    <a:ext uri="{9D8B030D-6E8A-4147-A177-3AD203B41FA5}">
                      <a16:colId xmlns:a16="http://schemas.microsoft.com/office/drawing/2014/main" xmlns="" val="3060518203"/>
                    </a:ext>
                  </a:extLst>
                </a:gridCol>
                <a:gridCol w="1025922">
                  <a:extLst>
                    <a:ext uri="{9D8B030D-6E8A-4147-A177-3AD203B41FA5}">
                      <a16:colId xmlns:a16="http://schemas.microsoft.com/office/drawing/2014/main" xmlns="" val="169168874"/>
                    </a:ext>
                  </a:extLst>
                </a:gridCol>
                <a:gridCol w="1178322">
                  <a:extLst>
                    <a:ext uri="{9D8B030D-6E8A-4147-A177-3AD203B41FA5}">
                      <a16:colId xmlns:a16="http://schemas.microsoft.com/office/drawing/2014/main" xmlns="" val="78096184"/>
                    </a:ext>
                  </a:extLst>
                </a:gridCol>
              </a:tblGrid>
              <a:tr h="430092">
                <a:tc>
                  <a:txBody>
                    <a:bodyPr/>
                    <a:lstStyle/>
                    <a:p>
                      <a:pPr algn="ctr" fontAlgn="b"/>
                      <a:r>
                        <a:rPr lang="fr-FR" sz="1900" b="1" u="none" strike="noStrike" dirty="0">
                          <a:effectLst/>
                          <a:latin typeface="+mn-lt"/>
                        </a:rPr>
                        <a:t>Principal problème du système politique français (cité en 1 ou 2, en %)</a:t>
                      </a:r>
                      <a:endParaRPr lang="fr-FR" sz="19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900" b="1" u="none" strike="noStrike" dirty="0">
                          <a:effectLst/>
                          <a:latin typeface="+mn-lt"/>
                        </a:rPr>
                        <a:t>Citoyens</a:t>
                      </a:r>
                      <a:endParaRPr lang="fr-FR" sz="19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900" b="1" u="none" strike="noStrike" dirty="0">
                          <a:effectLst/>
                          <a:latin typeface="+mn-lt"/>
                        </a:rPr>
                        <a:t>Elus locaux</a:t>
                      </a:r>
                      <a:endParaRPr lang="fr-FR" sz="19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900" b="1" u="none" strike="noStrike" dirty="0">
                          <a:effectLst/>
                          <a:latin typeface="+mn-lt"/>
                        </a:rPr>
                        <a:t>Ecart en %</a:t>
                      </a:r>
                      <a:endParaRPr lang="fr-FR" sz="19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xmlns="" val="2447379157"/>
                  </a:ext>
                </a:extLst>
              </a:tr>
              <a:tr h="430092">
                <a:tc>
                  <a:txBody>
                    <a:bodyPr/>
                    <a:lstStyle/>
                    <a:p>
                      <a:pPr algn="l" fontAlgn="b"/>
                      <a:r>
                        <a:rPr lang="fr-FR" sz="1900" u="none" strike="noStrike" dirty="0">
                          <a:effectLst/>
                          <a:latin typeface="+mn-lt"/>
                        </a:rPr>
                        <a:t>La classe politique actuelle n'est pas à la hauteur des problèmes de la société</a:t>
                      </a:r>
                      <a:endParaRPr lang="fr-FR" sz="1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900" b="1" u="none" strike="noStrike">
                          <a:effectLst/>
                          <a:latin typeface="+mn-lt"/>
                        </a:rPr>
                        <a:t>41,7</a:t>
                      </a:r>
                      <a:endParaRPr lang="fr-FR" sz="19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900" u="none" strike="noStrike">
                          <a:effectLst/>
                          <a:latin typeface="+mn-lt"/>
                        </a:rPr>
                        <a:t>40,7</a:t>
                      </a:r>
                      <a:endParaRPr lang="fr-FR" sz="1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900" u="none" strike="noStrike" dirty="0">
                          <a:effectLst/>
                          <a:latin typeface="+mn-lt"/>
                        </a:rPr>
                        <a:t>-2,4%</a:t>
                      </a:r>
                      <a:endParaRPr lang="fr-FR" sz="1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xmlns="" val="917047078"/>
                  </a:ext>
                </a:extLst>
              </a:tr>
              <a:tr h="430092">
                <a:tc>
                  <a:txBody>
                    <a:bodyPr/>
                    <a:lstStyle/>
                    <a:p>
                      <a:pPr algn="l" fontAlgn="b"/>
                      <a:r>
                        <a:rPr lang="fr-FR" sz="1900" u="none" strike="noStrike">
                          <a:effectLst/>
                          <a:latin typeface="+mn-lt"/>
                        </a:rPr>
                        <a:t>Les élus sont davantage soumis à des intérêts particuliers qu'à l'intérêt général</a:t>
                      </a:r>
                      <a:endParaRPr lang="fr-FR" sz="1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900" b="1" u="none" strike="noStrike">
                          <a:effectLst/>
                          <a:latin typeface="+mn-lt"/>
                        </a:rPr>
                        <a:t>40,4</a:t>
                      </a:r>
                      <a:endParaRPr lang="fr-FR" sz="19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900" u="none" strike="noStrike">
                          <a:effectLst/>
                          <a:latin typeface="+mn-lt"/>
                        </a:rPr>
                        <a:t>28,7</a:t>
                      </a:r>
                      <a:endParaRPr lang="fr-FR" sz="1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-29%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xmlns="" val="1080371407"/>
                  </a:ext>
                </a:extLst>
              </a:tr>
              <a:tr h="430092">
                <a:tc>
                  <a:txBody>
                    <a:bodyPr/>
                    <a:lstStyle/>
                    <a:p>
                      <a:pPr algn="l" fontAlgn="b"/>
                      <a:r>
                        <a:rPr lang="fr-FR" sz="1900" u="none" strike="noStrike" dirty="0">
                          <a:effectLst/>
                          <a:latin typeface="+mn-lt"/>
                        </a:rPr>
                        <a:t>Les élus n'écoutent pas assez les citoyens</a:t>
                      </a:r>
                      <a:endParaRPr lang="fr-FR" sz="1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900" b="1" u="none" strike="noStrike" dirty="0">
                          <a:effectLst/>
                          <a:latin typeface="+mn-lt"/>
                        </a:rPr>
                        <a:t>31,2</a:t>
                      </a:r>
                      <a:endParaRPr lang="fr-FR" sz="19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900" u="none" strike="noStrike">
                          <a:effectLst/>
                          <a:latin typeface="+mn-lt"/>
                        </a:rPr>
                        <a:t>17,2</a:t>
                      </a:r>
                      <a:endParaRPr lang="fr-FR" sz="1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900" u="none" strike="noStrike" dirty="0">
                          <a:effectLst/>
                          <a:latin typeface="+mn-lt"/>
                        </a:rPr>
                        <a:t>-44,8%</a:t>
                      </a:r>
                      <a:endParaRPr lang="fr-FR" sz="1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xmlns="" val="1844388146"/>
                  </a:ext>
                </a:extLst>
              </a:tr>
              <a:tr h="797893">
                <a:tc>
                  <a:txBody>
                    <a:bodyPr/>
                    <a:lstStyle/>
                    <a:p>
                      <a:pPr algn="l" fontAlgn="b"/>
                      <a:r>
                        <a:rPr lang="fr-FR" sz="1900" u="none" strike="noStrike" dirty="0">
                          <a:effectLst/>
                          <a:latin typeface="+mn-lt"/>
                        </a:rPr>
                        <a:t>Le système est trop rigide pour prendre rapidement et efficacement des décisions</a:t>
                      </a:r>
                      <a:endParaRPr lang="fr-FR" sz="1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900" u="none" strike="noStrike">
                          <a:effectLst/>
                          <a:latin typeface="+mn-lt"/>
                        </a:rPr>
                        <a:t>23,7</a:t>
                      </a:r>
                      <a:endParaRPr lang="fr-FR" sz="1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900" u="none" strike="noStrike">
                          <a:effectLst/>
                          <a:latin typeface="+mn-lt"/>
                        </a:rPr>
                        <a:t>33,4</a:t>
                      </a:r>
                      <a:endParaRPr lang="fr-FR" sz="1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+40,8%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xmlns="" val="291686467"/>
                  </a:ext>
                </a:extLst>
              </a:tr>
              <a:tr h="430092">
                <a:tc>
                  <a:txBody>
                    <a:bodyPr/>
                    <a:lstStyle/>
                    <a:p>
                      <a:pPr algn="l" fontAlgn="b"/>
                      <a:r>
                        <a:rPr lang="fr-FR" sz="1900" u="none" strike="noStrike">
                          <a:effectLst/>
                          <a:latin typeface="+mn-lt"/>
                        </a:rPr>
                        <a:t>Le pouvoir est concentré dans les mains de trop peu de personnes</a:t>
                      </a:r>
                      <a:endParaRPr lang="fr-FR" sz="1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900" u="none" strike="noStrike" dirty="0">
                          <a:effectLst/>
                          <a:latin typeface="+mn-lt"/>
                        </a:rPr>
                        <a:t>21,4</a:t>
                      </a:r>
                      <a:endParaRPr lang="fr-FR" sz="1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900" u="none" strike="noStrike">
                          <a:effectLst/>
                          <a:latin typeface="+mn-lt"/>
                        </a:rPr>
                        <a:t>21,4</a:t>
                      </a:r>
                      <a:endParaRPr lang="fr-FR" sz="1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xmlns="" val="4093968199"/>
                  </a:ext>
                </a:extLst>
              </a:tr>
              <a:tr h="430092">
                <a:tc>
                  <a:txBody>
                    <a:bodyPr/>
                    <a:lstStyle/>
                    <a:p>
                      <a:pPr algn="l" fontAlgn="b"/>
                      <a:r>
                        <a:rPr lang="fr-FR" sz="1900" u="none" strike="noStrike">
                          <a:effectLst/>
                          <a:latin typeface="+mn-lt"/>
                        </a:rPr>
                        <a:t>Les citoyens ne se rendent pas compte de la difficulté de gouverner</a:t>
                      </a:r>
                      <a:endParaRPr lang="fr-FR" sz="1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900" u="none" strike="noStrike" dirty="0">
                          <a:effectLst/>
                          <a:latin typeface="+mn-lt"/>
                        </a:rPr>
                        <a:t>15,3</a:t>
                      </a:r>
                      <a:endParaRPr lang="fr-FR" sz="1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900" u="none" strike="noStrike">
                          <a:effectLst/>
                          <a:latin typeface="+mn-lt"/>
                        </a:rPr>
                        <a:t>24,5</a:t>
                      </a:r>
                      <a:endParaRPr lang="fr-FR" sz="1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+59,8%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xmlns="" val="1738729794"/>
                  </a:ext>
                </a:extLst>
              </a:tr>
              <a:tr h="430092">
                <a:tc>
                  <a:txBody>
                    <a:bodyPr/>
                    <a:lstStyle/>
                    <a:p>
                      <a:pPr algn="l" fontAlgn="b"/>
                      <a:r>
                        <a:rPr lang="fr-FR" sz="1900" u="none" strike="noStrike">
                          <a:effectLst/>
                          <a:latin typeface="+mn-lt"/>
                        </a:rPr>
                        <a:t>Les citoyens ne s'intéressent pas assez à la politique</a:t>
                      </a:r>
                      <a:endParaRPr lang="fr-FR" sz="1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900" u="none" strike="noStrike">
                          <a:effectLst/>
                          <a:latin typeface="+mn-lt"/>
                        </a:rPr>
                        <a:t>12,9</a:t>
                      </a:r>
                      <a:endParaRPr lang="fr-FR" sz="1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900" u="none" strike="noStrike" dirty="0">
                          <a:effectLst/>
                          <a:latin typeface="+mn-lt"/>
                        </a:rPr>
                        <a:t>21,2</a:t>
                      </a:r>
                      <a:endParaRPr lang="fr-FR" sz="1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+64,4%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xmlns="" val="805912489"/>
                  </a:ext>
                </a:extLst>
              </a:tr>
              <a:tr h="430092">
                <a:tc>
                  <a:txBody>
                    <a:bodyPr/>
                    <a:lstStyle/>
                    <a:p>
                      <a:pPr algn="l" fontAlgn="b"/>
                      <a:r>
                        <a:rPr lang="fr-FR" sz="1900" u="none" strike="noStrike">
                          <a:effectLst/>
                          <a:latin typeface="+mn-lt"/>
                        </a:rPr>
                        <a:t>Sans réponse</a:t>
                      </a:r>
                      <a:endParaRPr lang="fr-FR" sz="1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900" u="none" strike="noStrike">
                          <a:effectLst/>
                          <a:latin typeface="+mn-lt"/>
                        </a:rPr>
                        <a:t>8,6</a:t>
                      </a:r>
                      <a:endParaRPr lang="fr-FR" sz="1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900" u="none" strike="noStrike">
                          <a:effectLst/>
                          <a:latin typeface="+mn-lt"/>
                        </a:rPr>
                        <a:t>13,0</a:t>
                      </a:r>
                      <a:endParaRPr lang="fr-FR" sz="1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+50,2%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xmlns="" val="3682053313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3AE34B0B-00ED-45E3-8750-4B3C5367002B}"/>
              </a:ext>
            </a:extLst>
          </p:cNvPr>
          <p:cNvSpPr txBox="1"/>
          <p:nvPr/>
        </p:nvSpPr>
        <p:spPr>
          <a:xfrm>
            <a:off x="1148080" y="5599112"/>
            <a:ext cx="9794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Enquête miroir INEGAPOL et ISSP, France, 2024 </a:t>
            </a:r>
          </a:p>
        </p:txBody>
      </p:sp>
    </p:spTree>
    <p:extLst>
      <p:ext uri="{BB962C8B-B14F-4D97-AF65-F5344CB8AC3E}">
        <p14:creationId xmlns:p14="http://schemas.microsoft.com/office/powerpoint/2010/main" val="3683300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BE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260175"/>
              </p:ext>
            </p:extLst>
          </p:nvPr>
        </p:nvGraphicFramePr>
        <p:xfrm>
          <a:off x="1724025" y="-99949"/>
          <a:ext cx="9982200" cy="64893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263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9558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217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BE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Déléguer</a:t>
                      </a:r>
                      <a:endParaRPr lang="fr-BE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130" marR="4313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BE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Participer </a:t>
                      </a:r>
                    </a:p>
                  </a:txBody>
                  <a:tcPr marL="43130" marR="4313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76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Conception de la politique 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:  “bonne gestion” et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rejet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de la politique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partisane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fr-BE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130" marR="4313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BE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Conception de la politique</a:t>
                      </a:r>
                      <a:r>
                        <a:rPr lang="fr-BE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: confrontation d’idées opposées</a:t>
                      </a:r>
                    </a:p>
                  </a:txBody>
                  <a:tcPr marL="43130" marR="4313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776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Vision des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élus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: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personnalités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se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distinguant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par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leurs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compétences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et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leurs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qualités</a:t>
                      </a:r>
                      <a:endParaRPr lang="fr-BE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130" marR="4313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BE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Vision des élus </a:t>
                      </a:r>
                      <a:r>
                        <a:rPr lang="fr-BE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: engagement ponctuel pour le bien commun </a:t>
                      </a:r>
                    </a:p>
                  </a:txBody>
                  <a:tcPr marL="43130" marR="4313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776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Vision du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système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institutionnel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: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soutien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à des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mécanismes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encourageant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l’efficacité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et la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stabilité</a:t>
                      </a:r>
                      <a:endParaRPr lang="fr-BE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130" marR="4313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BE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Vision du système institutionnel</a:t>
                      </a:r>
                      <a:r>
                        <a:rPr lang="fr-BE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: valorisation d’institutions inclusives et participatives </a:t>
                      </a:r>
                    </a:p>
                  </a:txBody>
                  <a:tcPr marL="43130" marR="4313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2604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Vision des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politiques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publiques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: </a:t>
                      </a:r>
                      <a:r>
                        <a:rPr lang="fr-BE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Etat comme simple garant d’un</a:t>
                      </a:r>
                      <a:r>
                        <a:rPr lang="fr-BE" sz="14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« filet de sécurité »</a:t>
                      </a:r>
                      <a:endParaRPr lang="fr-BE" sz="1400" b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Profil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type 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: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intérêt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pour la politique, orientation au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centre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ou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à droite, participation politique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limitée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au vote</a:t>
                      </a:r>
                      <a:endParaRPr lang="fr-BE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130" marR="4313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BE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Vision des politiques publiques</a:t>
                      </a:r>
                      <a:r>
                        <a:rPr lang="fr-BE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: aspiration au progrès social et à l’égalité 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BE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Profil type</a:t>
                      </a:r>
                      <a:r>
                        <a:rPr lang="fr-BE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: niveau d’éducation élevé, participation politique intense sous toutes ses formes, orientation à gauche </a:t>
                      </a:r>
                    </a:p>
                  </a:txBody>
                  <a:tcPr marL="43130" marR="4313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388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BE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Contrôle</a:t>
                      </a:r>
                      <a:r>
                        <a:rPr lang="fr-BE" sz="1400" b="1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</a:t>
                      </a:r>
                      <a:endParaRPr lang="fr-BE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130" marR="4313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BE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S’identifier</a:t>
                      </a:r>
                    </a:p>
                  </a:txBody>
                  <a:tcPr marL="43130" marR="4313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776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Conception de la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1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politique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: monde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étranger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, à part,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langage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impénétrable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fr-BE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130" marR="4313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BE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Conception de la politique </a:t>
                      </a:r>
                      <a:r>
                        <a:rPr lang="fr-BE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: activité vaine et incapable d’affecter sa propre vie </a:t>
                      </a:r>
                    </a:p>
                  </a:txBody>
                  <a:tcPr marL="43130" marR="4313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776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Vision des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1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élus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: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groupe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privilégié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, hors de la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réalité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, bourgeois et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corrompu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fr-BE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130" marR="4313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BE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Vision des élus </a:t>
                      </a:r>
                      <a:r>
                        <a:rPr lang="fr-BE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: individus interchangeables, identiques et en décalage avec la population générale </a:t>
                      </a:r>
                    </a:p>
                  </a:txBody>
                  <a:tcPr marL="43130" marR="4313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7165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Vision du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1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système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1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institutionnel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: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nécessité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de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supprimer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les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privilèges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des </a:t>
                      </a:r>
                      <a:r>
                        <a:rPr lang="en-US" sz="1400" b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élus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et de les </a:t>
                      </a:r>
                      <a:r>
                        <a:rPr lang="en-US" sz="1400" b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contrôler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par des </a:t>
                      </a:r>
                      <a:r>
                        <a:rPr lang="en-US" sz="1400" b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référendums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révocatoires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fr-BE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130" marR="4313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BE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Vision du système institutionnel</a:t>
                      </a:r>
                      <a:r>
                        <a:rPr lang="fr-BE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: volonté d’intégration de représentants divers pour représenter l’ensemble des expériences de la population</a:t>
                      </a:r>
                    </a:p>
                  </a:txBody>
                  <a:tcPr marL="43130" marR="4313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9776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Vision des politiques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publiques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: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gaspillage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de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l’argent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public au profit de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groupes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non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méritants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(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élus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immigrés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assistés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Profil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type 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: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faible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niveau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d’études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, travail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manuel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non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qualifié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, participation </a:t>
                      </a:r>
                      <a:r>
                        <a:rPr lang="en-US" sz="1400" b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poltique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faible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et absence </a:t>
                      </a:r>
                      <a:r>
                        <a:rPr lang="en-US" sz="1400" b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d’intérêt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pour la politique </a:t>
                      </a:r>
                      <a:endParaRPr lang="fr-BE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130" marR="4313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BE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Vision des politiques publiques</a:t>
                      </a:r>
                      <a:r>
                        <a:rPr lang="fr-BE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: Etat qui représente mal les intérêts de certains groupes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BE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Profil type</a:t>
                      </a:r>
                      <a:r>
                        <a:rPr lang="fr-BE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: jeune diplômé, compétent politiquement mais faiblement intéressé par la politique et participant très ponctuellement </a:t>
                      </a:r>
                    </a:p>
                  </a:txBody>
                  <a:tcPr marL="43130" marR="4313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0222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xmlns="" id="{C183E8F7-CF18-4C3D-BCB2-05562A0D4D5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BB43E64F-2B7D-4CA3-A082-0A17B87C42D6}"/>
              </a:ext>
            </a:extLst>
          </p:cNvPr>
          <p:cNvSpPr txBox="1"/>
          <p:nvPr/>
        </p:nvSpPr>
        <p:spPr>
          <a:xfrm>
            <a:off x="1127443" y="5499504"/>
            <a:ext cx="9794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Enquête miroir INEGAPOL et ISSP, France, 2024 </a:t>
            </a: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xmlns="" id="{C79C2B72-A5BE-4F80-A81C-5FD3DDB5F6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0687796"/>
              </p:ext>
            </p:extLst>
          </p:nvPr>
        </p:nvGraphicFramePr>
        <p:xfrm>
          <a:off x="809625" y="989163"/>
          <a:ext cx="9858375" cy="43684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587728">
                  <a:extLst>
                    <a:ext uri="{9D8B030D-6E8A-4147-A177-3AD203B41FA5}">
                      <a16:colId xmlns:a16="http://schemas.microsoft.com/office/drawing/2014/main" xmlns="" val="2902965116"/>
                    </a:ext>
                  </a:extLst>
                </a:gridCol>
                <a:gridCol w="998141">
                  <a:extLst>
                    <a:ext uri="{9D8B030D-6E8A-4147-A177-3AD203B41FA5}">
                      <a16:colId xmlns:a16="http://schemas.microsoft.com/office/drawing/2014/main" xmlns="" val="2274505796"/>
                    </a:ext>
                  </a:extLst>
                </a:gridCol>
                <a:gridCol w="998141">
                  <a:extLst>
                    <a:ext uri="{9D8B030D-6E8A-4147-A177-3AD203B41FA5}">
                      <a16:colId xmlns:a16="http://schemas.microsoft.com/office/drawing/2014/main" xmlns="" val="3679879986"/>
                    </a:ext>
                  </a:extLst>
                </a:gridCol>
                <a:gridCol w="1274365">
                  <a:extLst>
                    <a:ext uri="{9D8B030D-6E8A-4147-A177-3AD203B41FA5}">
                      <a16:colId xmlns:a16="http://schemas.microsoft.com/office/drawing/2014/main" xmlns="" val="568537843"/>
                    </a:ext>
                  </a:extLst>
                </a:gridCol>
              </a:tblGrid>
              <a:tr h="792534">
                <a:tc>
                  <a:txBody>
                    <a:bodyPr/>
                    <a:lstStyle/>
                    <a:p>
                      <a:pPr algn="l" fontAlgn="b"/>
                      <a:r>
                        <a:rPr lang="fr-FR" sz="1900" b="1" u="none" strike="noStrike" dirty="0">
                          <a:effectLst/>
                        </a:rPr>
                        <a:t>Réformes particulières, proportion de d'accord (tout à fait/assez, </a:t>
                      </a:r>
                      <a:r>
                        <a:rPr lang="fr-FR" sz="1900" b="1" u="none" strike="noStrike" dirty="0" err="1">
                          <a:effectLst/>
                        </a:rPr>
                        <a:t>missing</a:t>
                      </a:r>
                      <a:r>
                        <a:rPr lang="fr-FR" sz="1900" b="1" u="none" strike="noStrike" dirty="0">
                          <a:effectLst/>
                        </a:rPr>
                        <a:t> non exclus)</a:t>
                      </a:r>
                      <a:endParaRPr lang="fr-FR" sz="1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900" i="1" u="none" strike="noStrike" dirty="0">
                          <a:effectLst/>
                        </a:rPr>
                        <a:t>Citoyens</a:t>
                      </a:r>
                      <a:endParaRPr lang="fr-FR" sz="19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900" i="1" u="none" strike="noStrike" dirty="0">
                          <a:effectLst/>
                        </a:rPr>
                        <a:t>Elus locaux</a:t>
                      </a:r>
                      <a:endParaRPr lang="fr-FR" sz="19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900" i="1" u="none" strike="noStrike" dirty="0">
                          <a:effectLst/>
                        </a:rPr>
                        <a:t>Ecart en %</a:t>
                      </a:r>
                      <a:endParaRPr lang="fr-FR" sz="19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xmlns="" val="3079733474"/>
                  </a:ext>
                </a:extLst>
              </a:tr>
              <a:tr h="427202">
                <a:tc>
                  <a:txBody>
                    <a:bodyPr/>
                    <a:lstStyle/>
                    <a:p>
                      <a:pPr algn="l" fontAlgn="b"/>
                      <a:r>
                        <a:rPr lang="fr-FR" sz="1900" u="none" strike="noStrike" dirty="0">
                          <a:effectLst/>
                        </a:rPr>
                        <a:t>Casier judiciaire vierge pour pouvoir être élu</a:t>
                      </a:r>
                      <a:endParaRPr lang="fr-FR" sz="1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900" b="1" u="none" strike="noStrike" dirty="0">
                          <a:effectLst/>
                        </a:rPr>
                        <a:t>90,1</a:t>
                      </a:r>
                      <a:endParaRPr lang="fr-FR" sz="1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900" u="none" strike="noStrike" dirty="0">
                          <a:effectLst/>
                        </a:rPr>
                        <a:t>87,1</a:t>
                      </a:r>
                      <a:endParaRPr lang="fr-FR" sz="1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900" u="none" strike="noStrike" dirty="0">
                          <a:effectLst/>
                        </a:rPr>
                        <a:t>-3,4%</a:t>
                      </a:r>
                      <a:endParaRPr lang="fr-FR" sz="1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xmlns="" val="1269649685"/>
                  </a:ext>
                </a:extLst>
              </a:tr>
              <a:tr h="427202">
                <a:tc>
                  <a:txBody>
                    <a:bodyPr/>
                    <a:lstStyle/>
                    <a:p>
                      <a:pPr algn="l" fontAlgn="b"/>
                      <a:r>
                        <a:rPr lang="fr-FR" sz="1900" u="none" strike="noStrike" dirty="0">
                          <a:effectLst/>
                        </a:rPr>
                        <a:t>Elus payés au salaire moyen </a:t>
                      </a:r>
                      <a:endParaRPr lang="fr-FR" sz="1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900" b="1" u="none" strike="noStrike" dirty="0">
                          <a:effectLst/>
                        </a:rPr>
                        <a:t>60,2</a:t>
                      </a:r>
                      <a:endParaRPr lang="fr-FR" sz="1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900" u="none" strike="noStrike">
                          <a:effectLst/>
                        </a:rPr>
                        <a:t>48,3</a:t>
                      </a:r>
                      <a:endParaRPr lang="fr-FR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900" u="none" strike="noStrike" dirty="0">
                          <a:effectLst/>
                        </a:rPr>
                        <a:t>-19,7%</a:t>
                      </a:r>
                      <a:endParaRPr lang="fr-FR" sz="1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xmlns="" val="2502596469"/>
                  </a:ext>
                </a:extLst>
              </a:tr>
              <a:tr h="427202">
                <a:tc>
                  <a:txBody>
                    <a:bodyPr/>
                    <a:lstStyle/>
                    <a:p>
                      <a:pPr algn="l" fontAlgn="b"/>
                      <a:r>
                        <a:rPr lang="fr-FR" sz="1900" u="none" strike="noStrike">
                          <a:effectLst/>
                        </a:rPr>
                        <a:t>Limitation à deux mandats dans le temps</a:t>
                      </a:r>
                      <a:endParaRPr lang="fr-FR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900" b="1" u="none" strike="noStrike" dirty="0">
                          <a:effectLst/>
                        </a:rPr>
                        <a:t>60,2</a:t>
                      </a:r>
                      <a:endParaRPr lang="fr-FR" sz="1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900" u="none" strike="noStrike">
                          <a:effectLst/>
                        </a:rPr>
                        <a:t>41,6</a:t>
                      </a:r>
                      <a:endParaRPr lang="fr-FR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900" u="none" strike="noStrike" dirty="0">
                          <a:effectLst/>
                        </a:rPr>
                        <a:t>-30,9%</a:t>
                      </a:r>
                      <a:endParaRPr lang="fr-FR" sz="1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xmlns="" val="2253744183"/>
                  </a:ext>
                </a:extLst>
              </a:tr>
              <a:tr h="427202">
                <a:tc>
                  <a:txBody>
                    <a:bodyPr/>
                    <a:lstStyle/>
                    <a:p>
                      <a:pPr algn="l" fontAlgn="b"/>
                      <a:r>
                        <a:rPr lang="fr-FR" sz="1900" u="none" strike="noStrike">
                          <a:effectLst/>
                        </a:rPr>
                        <a:t>Référendum d'initiative citoyenne</a:t>
                      </a:r>
                      <a:endParaRPr lang="fr-FR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900" u="none" strike="noStrike">
                          <a:effectLst/>
                        </a:rPr>
                        <a:t>60,1</a:t>
                      </a:r>
                      <a:endParaRPr lang="fr-FR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900" u="none" strike="noStrike">
                          <a:effectLst/>
                        </a:rPr>
                        <a:t>52,8</a:t>
                      </a:r>
                      <a:endParaRPr lang="fr-FR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900" u="none" strike="noStrike" dirty="0">
                          <a:effectLst/>
                        </a:rPr>
                        <a:t>-12,1%</a:t>
                      </a:r>
                      <a:endParaRPr lang="fr-FR" sz="1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xmlns="" val="9759269"/>
                  </a:ext>
                </a:extLst>
              </a:tr>
              <a:tr h="427202">
                <a:tc>
                  <a:txBody>
                    <a:bodyPr/>
                    <a:lstStyle/>
                    <a:p>
                      <a:pPr algn="l" fontAlgn="b"/>
                      <a:r>
                        <a:rPr lang="fr-FR" sz="1900" u="none" strike="noStrike">
                          <a:effectLst/>
                        </a:rPr>
                        <a:t>Révocation </a:t>
                      </a:r>
                      <a:endParaRPr lang="fr-FR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900" u="none" strike="noStrike">
                          <a:effectLst/>
                        </a:rPr>
                        <a:t>54,5</a:t>
                      </a:r>
                      <a:endParaRPr lang="fr-FR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900" u="none" strike="noStrike">
                          <a:effectLst/>
                        </a:rPr>
                        <a:t>33,9</a:t>
                      </a:r>
                      <a:endParaRPr lang="fr-FR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900" u="none" strike="noStrike" dirty="0">
                          <a:effectLst/>
                        </a:rPr>
                        <a:t>-37,8%</a:t>
                      </a:r>
                      <a:endParaRPr lang="fr-FR" sz="1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xmlns="" val="3336377188"/>
                  </a:ext>
                </a:extLst>
              </a:tr>
              <a:tr h="427202">
                <a:tc>
                  <a:txBody>
                    <a:bodyPr/>
                    <a:lstStyle/>
                    <a:p>
                      <a:pPr algn="l" fontAlgn="b"/>
                      <a:r>
                        <a:rPr lang="fr-FR" sz="1900" u="none" strike="noStrike" dirty="0">
                          <a:effectLst/>
                        </a:rPr>
                        <a:t>Lois pour mieux représenter certaines catégories de la population</a:t>
                      </a:r>
                      <a:endParaRPr lang="fr-FR" sz="1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900" u="none" strike="noStrike">
                          <a:effectLst/>
                        </a:rPr>
                        <a:t>52,6</a:t>
                      </a:r>
                      <a:endParaRPr lang="fr-FR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900" u="none" strike="noStrike">
                          <a:effectLst/>
                        </a:rPr>
                        <a:t>47,4</a:t>
                      </a:r>
                      <a:endParaRPr lang="fr-FR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900" u="none" strike="noStrike" dirty="0">
                          <a:effectLst/>
                        </a:rPr>
                        <a:t>-9,8%</a:t>
                      </a:r>
                      <a:endParaRPr lang="fr-FR" sz="1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xmlns="" val="4110910677"/>
                  </a:ext>
                </a:extLst>
              </a:tr>
              <a:tr h="427202">
                <a:tc>
                  <a:txBody>
                    <a:bodyPr/>
                    <a:lstStyle/>
                    <a:p>
                      <a:pPr algn="l" fontAlgn="b"/>
                      <a:r>
                        <a:rPr lang="fr-FR" sz="1900" u="none" strike="noStrike" dirty="0">
                          <a:effectLst/>
                        </a:rPr>
                        <a:t>Changement de constitution</a:t>
                      </a:r>
                      <a:endParaRPr lang="fr-FR" sz="1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900" u="none" strike="noStrike">
                          <a:effectLst/>
                        </a:rPr>
                        <a:t>36,7</a:t>
                      </a:r>
                      <a:endParaRPr lang="fr-FR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900" u="none" strike="noStrike">
                          <a:effectLst/>
                        </a:rPr>
                        <a:t>35,2</a:t>
                      </a:r>
                      <a:endParaRPr lang="fr-FR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900" u="none" strike="noStrike" dirty="0">
                          <a:effectLst/>
                        </a:rPr>
                        <a:t>-4,1%</a:t>
                      </a:r>
                      <a:endParaRPr lang="fr-FR" sz="1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xmlns="" val="1523661661"/>
                  </a:ext>
                </a:extLst>
              </a:tr>
              <a:tr h="427202">
                <a:tc>
                  <a:txBody>
                    <a:bodyPr/>
                    <a:lstStyle/>
                    <a:p>
                      <a:pPr algn="l" fontAlgn="b"/>
                      <a:r>
                        <a:rPr lang="fr-FR" sz="1900" u="none" strike="noStrike" dirty="0">
                          <a:effectLst/>
                        </a:rPr>
                        <a:t>Tirage au sort</a:t>
                      </a:r>
                      <a:endParaRPr lang="fr-FR" sz="1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900" u="none" strike="noStrike">
                          <a:effectLst/>
                        </a:rPr>
                        <a:t>31,5</a:t>
                      </a:r>
                      <a:endParaRPr lang="fr-FR" sz="1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900" u="none" strike="noStrike" dirty="0">
                          <a:effectLst/>
                        </a:rPr>
                        <a:t>19,7</a:t>
                      </a:r>
                      <a:endParaRPr lang="fr-FR" sz="1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900" u="none" strike="noStrike" dirty="0">
                          <a:effectLst/>
                        </a:rPr>
                        <a:t>-37,6%</a:t>
                      </a:r>
                      <a:endParaRPr lang="fr-FR" sz="1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xmlns="" val="31971468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499850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_scpobx4">
  <a:themeElements>
    <a:clrScheme name="Personnalisé 2">
      <a:dk1>
        <a:sysClr val="windowText" lastClr="000000"/>
      </a:dk1>
      <a:lt1>
        <a:sysClr val="window" lastClr="FFFFFF"/>
      </a:lt1>
      <a:dk2>
        <a:srgbClr val="039FA0"/>
      </a:dk2>
      <a:lt2>
        <a:srgbClr val="E2DFCC"/>
      </a:lt2>
      <a:accent1>
        <a:srgbClr val="FF0000"/>
      </a:accent1>
      <a:accent2>
        <a:srgbClr val="C00000"/>
      </a:accent2>
      <a:accent3>
        <a:srgbClr val="FCAE3B"/>
      </a:accent3>
      <a:accent4>
        <a:srgbClr val="000000"/>
      </a:accent4>
      <a:accent5>
        <a:srgbClr val="002060"/>
      </a:accent5>
      <a:accent6>
        <a:srgbClr val="0070C0"/>
      </a:accent6>
      <a:hlink>
        <a:srgbClr val="44C1A3"/>
      </a:hlink>
      <a:folHlink>
        <a:srgbClr val="44C1A3"/>
      </a:folHlink>
    </a:clrScheme>
    <a:fontScheme name="Personnalisé 1">
      <a:majorFont>
        <a:latin typeface="Bitter"/>
        <a:ea typeface=""/>
        <a:cs typeface=""/>
      </a:majorFont>
      <a:minorFont>
        <a:latin typeface="Myriad Pro"/>
        <a:ea typeface=""/>
        <a:cs typeface=""/>
      </a:minorFont>
    </a:fontScheme>
    <a:fmtScheme name="Rétrospectiv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Thème_scpobx4" id="{9CBF1543-6F8A-4814-81C3-BC12902C1DCD}" vid="{E6A9967D-BE7B-472D-BCE3-0B091AC7342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14249</TotalTime>
  <Words>572</Words>
  <Application>Microsoft Office PowerPoint</Application>
  <PresentationFormat>Personnalisé</PresentationFormat>
  <Paragraphs>103</Paragraphs>
  <Slides>4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Thème_scpobx4</vt:lpstr>
      <vt:lpstr>Comprendre la relation des citoyens à la politique</vt:lpstr>
      <vt:lpstr>Présentation PowerPoint</vt:lpstr>
      <vt:lpstr>Présentation PowerPoint</vt:lpstr>
      <vt:lpstr>Présentation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Myriam Cervera</dc:creator>
  <cp:lastModifiedBy>Sylvie</cp:lastModifiedBy>
  <cp:revision>343</cp:revision>
  <dcterms:created xsi:type="dcterms:W3CDTF">2016-08-31T14:58:56Z</dcterms:created>
  <dcterms:modified xsi:type="dcterms:W3CDTF">2025-07-01T08:18:50Z</dcterms:modified>
</cp:coreProperties>
</file>